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96" r:id="rId6"/>
    <p:sldId id="295" r:id="rId7"/>
    <p:sldId id="294" r:id="rId8"/>
    <p:sldId id="293" r:id="rId9"/>
    <p:sldId id="292" r:id="rId10"/>
    <p:sldId id="291" r:id="rId11"/>
    <p:sldId id="290" r:id="rId12"/>
    <p:sldId id="297" r:id="rId13"/>
    <p:sldId id="289" r:id="rId14"/>
    <p:sldId id="301" r:id="rId15"/>
    <p:sldId id="300" r:id="rId16"/>
    <p:sldId id="299" r:id="rId17"/>
    <p:sldId id="298" r:id="rId18"/>
    <p:sldId id="302" r:id="rId19"/>
    <p:sldId id="284" r:id="rId20"/>
    <p:sldId id="259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43174" y="285728"/>
            <a:ext cx="4000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Ковылкинская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редняя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общеобразовательная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2034" y="2857496"/>
            <a:ext cx="4822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Публичный отчет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итогах работы школы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2020 год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1284" y="2393504"/>
            <a:ext cx="2880320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05389" y="3715891"/>
            <a:ext cx="3447256" cy="2585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1935" y="3270892"/>
            <a:ext cx="3420938" cy="2565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48072"/>
            <a:ext cx="2937215" cy="22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9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764704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Федеральным законом от 29.12.2012 № 273-ФЗ «Об образовании в Российской Федерации», постановлением Администрации Тацинского района от 29.05.2014 № 431 «Об утверждении Положения о создании, реорганизации и ликвидации муниципальных образовательных учреждений Тацинского района, а также утверждения уставов муниципальных образовательных учреждений Тацинского района и внесении в них изменений», на основании полученных результатов оценки последствий принятия решения о реорганизации образовательных организаций Тацинского района, на основании постановления Администрации Тацинского района от 16 апреля 2020г. №315, согласно приказу от 04.08.2020г. №     МБОУ Ковылкинской СОШ  « О переходе работников МБОУ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Луговской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ООШ в МБОУ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Ковылкинскую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СОШ»  считать   работников МБОУ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Луговской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ООШ, не отказавшихся от работы в связи с реорганизацией (путем присоединения в качестве филиала), работниками Луговского филиала МБОУ Ковылкинской СОШ. В связи с этим на 01.09.2020года численный состав учащихся, персонала школы и дошкольной группы имеет следующий состав:</a:t>
            </a:r>
          </a:p>
        </p:txBody>
      </p:sp>
    </p:spTree>
    <p:extLst>
      <p:ext uri="{BB962C8B-B14F-4D97-AF65-F5344CB8AC3E}">
        <p14:creationId xmlns:p14="http://schemas.microsoft.com/office/powerpoint/2010/main" xmlns="" val="37778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580" y="-3448"/>
            <a:ext cx="9211580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9715016"/>
              </p:ext>
            </p:extLst>
          </p:nvPr>
        </p:nvGraphicFramePr>
        <p:xfrm>
          <a:off x="253734" y="1704095"/>
          <a:ext cx="8568951" cy="344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611"/>
                <a:gridCol w="1789780"/>
                <a:gridCol w="1789780"/>
                <a:gridCol w="1789780"/>
              </a:tblGrid>
              <a:tr h="180020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Ковылкинская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Луговской</a:t>
                      </a:r>
                      <a:r>
                        <a:rPr lang="ru-RU" dirty="0" smtClean="0"/>
                        <a:t> филиал МБОУ </a:t>
                      </a:r>
                      <a:r>
                        <a:rPr lang="ru-RU" b="0" dirty="0" smtClean="0"/>
                        <a:t>Ковылкинской</a:t>
                      </a:r>
                      <a:r>
                        <a:rPr lang="ru-RU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Дошкольная группа Луговского</a:t>
                      </a:r>
                      <a:r>
                        <a:rPr lang="ru-RU" baseline="0" dirty="0" smtClean="0"/>
                        <a:t> филиала МБОУ Ковылкинской СОШ</a:t>
                      </a:r>
                      <a:endParaRPr lang="ru-RU" dirty="0"/>
                    </a:p>
                  </a:txBody>
                  <a:tcPr/>
                </a:tc>
              </a:tr>
              <a:tr h="92342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Количество учащихся (воспитанников)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92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Персонал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39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8649290"/>
              </p:ext>
            </p:extLst>
          </p:nvPr>
        </p:nvGraphicFramePr>
        <p:xfrm>
          <a:off x="560263" y="1224261"/>
          <a:ext cx="8208914" cy="5346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85"/>
                <a:gridCol w="2052443"/>
                <a:gridCol w="2052443"/>
                <a:gridCol w="2052443"/>
              </a:tblGrid>
              <a:tr h="731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семей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семья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Многодетная 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Малообеспеченная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Родители-инвалиды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11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Родители-пенсионеры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Опекуны 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на ВШК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 на ВШК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 на МК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620" y="260648"/>
            <a:ext cx="64262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44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58" t="19688" r="35208"/>
          <a:stretch/>
        </p:blipFill>
        <p:spPr>
          <a:xfrm>
            <a:off x="1547664" y="294410"/>
            <a:ext cx="5854005" cy="64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4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5280"/>
            <a:ext cx="4176464" cy="2784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708" y="3284984"/>
            <a:ext cx="4748547" cy="3165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35446"/>
            <a:ext cx="4247964" cy="2831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62" y="3583860"/>
            <a:ext cx="3851920" cy="25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7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84" y="188640"/>
            <a:ext cx="4247964" cy="2831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12" y="188640"/>
            <a:ext cx="4247964" cy="2831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84" y="3445024"/>
            <a:ext cx="3635896" cy="2423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916" y="3429000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7" y="188640"/>
            <a:ext cx="4571999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40" y="3573016"/>
            <a:ext cx="3923928" cy="2615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990" y="363778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9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" t="2005" r="49857" b="1978"/>
          <a:stretch>
            <a:fillRect/>
          </a:stretch>
        </p:blipFill>
        <p:spPr bwMode="auto">
          <a:xfrm>
            <a:off x="1841951" y="3094037"/>
            <a:ext cx="1100138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92" t="3334" r="2809" b="50476"/>
          <a:stretch>
            <a:fillRect/>
          </a:stretch>
        </p:blipFill>
        <p:spPr bwMode="auto">
          <a:xfrm>
            <a:off x="2946851" y="3004820"/>
            <a:ext cx="747713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01" t="49094" r="3896" b="4393"/>
          <a:stretch>
            <a:fillRect/>
          </a:stretch>
        </p:blipFill>
        <p:spPr bwMode="auto">
          <a:xfrm>
            <a:off x="1099000" y="3004819"/>
            <a:ext cx="74295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Рисунок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537124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712" y="5692774"/>
            <a:ext cx="676275" cy="676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433" y="4378422"/>
            <a:ext cx="752475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909" y="5857874"/>
            <a:ext cx="598805" cy="59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Рисунок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104" r="45995" b="1923"/>
          <a:stretch>
            <a:fillRect/>
          </a:stretch>
        </p:blipFill>
        <p:spPr bwMode="auto">
          <a:xfrm>
            <a:off x="3785625" y="5332462"/>
            <a:ext cx="63817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371" y="4713336"/>
            <a:ext cx="704850" cy="70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Рисунок 11" descr="Описание: https://avatars.mds.yandex.net/get-marketpic/362766/market_NBFu3DrW7MQOvPA4E7Chow/ori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00" r="14600"/>
          <a:stretch>
            <a:fillRect/>
          </a:stretch>
        </p:blipFill>
        <p:spPr bwMode="auto">
          <a:xfrm rot="-1284699">
            <a:off x="1939374" y="1000057"/>
            <a:ext cx="325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2" descr="Описание: https://avatars.mds.yandex.net/get-marketpic/362766/market_NBFu3DrW7MQOvPA4E7Chow/or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9" r="50601"/>
          <a:stretch>
            <a:fillRect/>
          </a:stretch>
        </p:blipFill>
        <p:spPr bwMode="auto">
          <a:xfrm rot="636632">
            <a:off x="1318436" y="859899"/>
            <a:ext cx="590254" cy="13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14" descr="Описание: https://avatars.mds.yandex.net/get-marketpic/362766/market_NBFu3DrW7MQOvPA4E7Chow/ori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r="15601"/>
          <a:stretch>
            <a:fillRect/>
          </a:stretch>
        </p:blipFill>
        <p:spPr bwMode="auto">
          <a:xfrm rot="-1252682">
            <a:off x="2812049" y="895889"/>
            <a:ext cx="718144" cy="15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15" descr="Описание: https://avatars.mds.yandex.net/get-marketpic/362766/market_NBFu3DrW7MQOvPA4E7Chow/ori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00" r="14600"/>
          <a:stretch>
            <a:fillRect/>
          </a:stretch>
        </p:blipFill>
        <p:spPr bwMode="auto">
          <a:xfrm rot="1298104">
            <a:off x="2500909" y="998879"/>
            <a:ext cx="2984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ле 16"/>
          <p:cNvSpPr txBox="1"/>
          <p:nvPr/>
        </p:nvSpPr>
        <p:spPr>
          <a:xfrm>
            <a:off x="4213860" y="1377315"/>
            <a:ext cx="2783205" cy="10248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>
                <a:ln>
                  <a:noFill/>
                </a:ln>
                <a:solidFill>
                  <a:srgbClr val="00B0F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МОЩНЫЕ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Поле 18"/>
          <p:cNvSpPr txBox="1"/>
          <p:nvPr/>
        </p:nvSpPr>
        <p:spPr>
          <a:xfrm>
            <a:off x="5030671" y="5341937"/>
            <a:ext cx="3905250" cy="10318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00B0F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СПОРТИВНЫЕ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Поле 19"/>
          <p:cNvSpPr txBox="1"/>
          <p:nvPr/>
        </p:nvSpPr>
        <p:spPr>
          <a:xfrm>
            <a:off x="4585725" y="3004820"/>
            <a:ext cx="4204335" cy="855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ln>
                  <a:noFill/>
                </a:ln>
                <a:solidFill>
                  <a:srgbClr val="00B0F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ТЕМПЕРАМЕНТНЫЕ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908248" y="-50631"/>
            <a:ext cx="61282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ЭМБЛЕМА Школьного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спортивного клуба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	МБОУ Ковылкинской СОШ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14R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867" y="388008"/>
            <a:ext cx="1452554" cy="10680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2766533" cy="2077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88008"/>
            <a:ext cx="3347864" cy="2231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421" y="3402732"/>
            <a:ext cx="3762867" cy="2508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84984"/>
            <a:ext cx="3762867" cy="250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142984"/>
            <a:ext cx="7500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Конституция Российской  Федерации. 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Закон   РФ  «Об  образовании».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 Устав  общеобразовательного  учреждения, утвержденный Отделом образования Администрации Тацинского района                        приказ № 408   от 17.12.2018г.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 Локальные акты.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Лицензия регистрационный №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4892  от  28.05.2015г.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Cambria" pitchFamily="18" charset="0"/>
              </a:rPr>
              <a:t> Свидетельство о государственной  аккредитации регистрационный № 2964 от 28.01.2016г.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2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_0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924" y="588232"/>
            <a:ext cx="4253619" cy="2825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3500438"/>
            <a:ext cx="87154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400" b="1" dirty="0" smtClean="0"/>
          </a:p>
          <a:p>
            <a:pPr algn="ctr"/>
            <a:r>
              <a:rPr lang="en-US" sz="2400" u="sng" dirty="0" smtClean="0"/>
              <a:t>E-mail: </a:t>
            </a:r>
            <a:r>
              <a:rPr lang="en-US" sz="2400" i="1" u="sng" dirty="0" smtClean="0"/>
              <a:t>moukovscool@yandex.ru</a:t>
            </a:r>
            <a:endParaRPr lang="en-US" sz="2400" u="sng" dirty="0" smtClean="0"/>
          </a:p>
          <a:p>
            <a:pPr algn="ctr"/>
            <a:r>
              <a:rPr lang="ru-RU" sz="2400" i="1" u="sng" dirty="0" smtClean="0"/>
              <a:t>Сайт школы и филиала: </a:t>
            </a:r>
            <a:r>
              <a:rPr lang="en-US" sz="2400" i="1" u="sng" dirty="0" smtClean="0"/>
              <a:t>kovyobr-tacin.ru</a:t>
            </a:r>
            <a:endParaRPr lang="en-US" sz="2400" u="sng" dirty="0" smtClean="0"/>
          </a:p>
          <a:p>
            <a:r>
              <a:rPr lang="en-US" sz="2400" dirty="0" smtClean="0"/>
              <a:t> </a:t>
            </a:r>
          </a:p>
          <a:p>
            <a:pPr algn="ctr"/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946" y="656835"/>
            <a:ext cx="4031940" cy="2687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515719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СПАСИБО ЗА ВНИМАНИЕ!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78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16928" y="2581136"/>
            <a:ext cx="7536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 Вашему 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дому!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счастья </a:t>
            </a:r>
            <a:r>
              <a:rPr lang="ru-RU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Вашим </a:t>
            </a:r>
            <a:r>
              <a:rPr lang="ru-RU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детям!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877" y="0"/>
            <a:ext cx="2232247" cy="258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531720"/>
            <a:ext cx="5598368" cy="21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3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285860"/>
            <a:ext cx="70009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Cambria" pitchFamily="18" charset="0"/>
              </a:rPr>
              <a:t>Органы управления школой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 Управляющий совет школы.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 Общее собрание трудового коллектива.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 Педагогический совет.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 Родительский комитет.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dirty="0" smtClean="0"/>
              <a:t> ДО «Лидер».</a:t>
            </a:r>
          </a:p>
          <a:p>
            <a:pPr algn="ctr">
              <a:buFont typeface="Arial" pitchFamily="34" charset="0"/>
              <a:buChar char="•"/>
            </a:pP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6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488570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Приказом №71  от 1.07.2015г. Правительством Ростовской области присвоен статус «казачье» .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54" t="8195" r="13646" b="37639"/>
          <a:stretch/>
        </p:blipFill>
        <p:spPr>
          <a:xfrm>
            <a:off x="1691680" y="2348880"/>
            <a:ext cx="5500402" cy="40480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1547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26064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Cambria" pitchFamily="18" charset="0"/>
              </a:rPr>
              <a:t>Социальный состав семьи</a:t>
            </a:r>
            <a:endParaRPr lang="ru-RU" sz="3600" b="1" u="sng" dirty="0">
              <a:latin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3636129"/>
              </p:ext>
            </p:extLst>
          </p:nvPr>
        </p:nvGraphicFramePr>
        <p:xfrm>
          <a:off x="395535" y="1052736"/>
          <a:ext cx="8352929" cy="5544617"/>
        </p:xfrm>
        <a:graphic>
          <a:graphicData uri="http://schemas.openxmlformats.org/drawingml/2006/table">
            <a:tbl>
              <a:tblPr/>
              <a:tblGrid>
                <a:gridCol w="6259717"/>
                <a:gridCol w="1046606"/>
                <a:gridCol w="1046606"/>
              </a:tblGrid>
              <a:tr h="808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2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26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0265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0265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семей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Количество многодетных семей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неполных семей   	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малообеспеченных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Семья, стоящие на МК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Семья, находящиеся в трудной жизненной ситуации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 под  опекой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 из многодетных семей	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 группы «риска»                     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на учете КДН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школьном профилактическом               учете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288" marR="68288" marT="0" marB="0" horzOverflow="overflow">
                    <a:lnL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97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0133" y="26064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Cambria" pitchFamily="18" charset="0"/>
              </a:rPr>
              <a:t>Образовательная деятельность</a:t>
            </a:r>
            <a:endParaRPr lang="ru-RU" sz="3200" b="1" u="sng" dirty="0">
              <a:latin typeface="Cambr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9509947"/>
              </p:ext>
            </p:extLst>
          </p:nvPr>
        </p:nvGraphicFramePr>
        <p:xfrm>
          <a:off x="539551" y="1268760"/>
          <a:ext cx="7848874" cy="4320480"/>
        </p:xfrm>
        <a:graphic>
          <a:graphicData uri="http://schemas.openxmlformats.org/drawingml/2006/table">
            <a:tbl>
              <a:tblPr/>
              <a:tblGrid>
                <a:gridCol w="3014338"/>
                <a:gridCol w="1541950"/>
                <a:gridCol w="1646293"/>
                <a:gridCol w="1646293"/>
              </a:tblGrid>
              <a:tr h="1741730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2017-2018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2019-2020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499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Успеваемость по классам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97 %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98 %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98%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251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Качество обучения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(% успеваемости на «4» и«5»)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34 %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35 %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34%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30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512" y="404664"/>
            <a:ext cx="72913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8278"/>
            <a:ext cx="8280920" cy="393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87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4139952" cy="2759968"/>
          </a:xfrm>
          <a:prstGeom prst="rect">
            <a:avLst/>
          </a:prstGeom>
        </p:spPr>
      </p:pic>
      <p:pic>
        <p:nvPicPr>
          <p:cNvPr id="2051" name="Picture 3" descr="H:\ФОТО 2019 - 2020\ДЕНЬ ПОЖИЛОГО ЧЕЛОВЕКА\IMG_9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201280" cy="28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84984"/>
            <a:ext cx="3707904" cy="247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16982"/>
            <a:ext cx="3939226" cy="26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2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288540" y="800708"/>
            <a:ext cx="324036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64839"/>
            <a:ext cx="4247964" cy="2831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03" y="3789040"/>
            <a:ext cx="4031940" cy="2687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861589"/>
            <a:ext cx="3814291" cy="25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1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482</Words>
  <Application>Microsoft Office PowerPoint</Application>
  <PresentationFormat>Экран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Белимова</cp:lastModifiedBy>
  <cp:revision>12</cp:revision>
  <dcterms:created xsi:type="dcterms:W3CDTF">2018-01-19T19:07:24Z</dcterms:created>
  <dcterms:modified xsi:type="dcterms:W3CDTF">2021-03-19T05:27:55Z</dcterms:modified>
</cp:coreProperties>
</file>