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76" r:id="rId6"/>
    <p:sldId id="264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1" r:id="rId16"/>
    <p:sldId id="270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304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29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29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MD\Downloads\фон презентации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500042"/>
            <a:ext cx="8429684" cy="648072"/>
          </a:xfrm>
        </p:spPr>
        <p:txBody>
          <a:bodyPr>
            <a:noAutofit/>
          </a:bodyPr>
          <a:lstStyle/>
          <a:p>
            <a:pPr marL="263525" marR="435610">
              <a:lnSpc>
                <a:spcPts val="2180"/>
              </a:lnSpc>
              <a:spcBef>
                <a:spcPts val="45"/>
              </a:spcBef>
            </a:pPr>
            <a:r>
              <a:rPr lang="ru-RU" sz="1600" b="1" dirty="0">
                <a:latin typeface="Arial Black" pitchFamily="34" charset="0"/>
                <a:ea typeface="Times New Roman"/>
                <a:cs typeface="Times New Roman"/>
              </a:rPr>
              <a:t>Муниципальное</a:t>
            </a:r>
            <a:r>
              <a:rPr lang="ru-RU" sz="1600" b="1" spc="-115" dirty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1600" b="1" dirty="0">
                <a:latin typeface="Arial Black" pitchFamily="34" charset="0"/>
                <a:ea typeface="Times New Roman"/>
                <a:cs typeface="Times New Roman"/>
              </a:rPr>
              <a:t>бюджетное</a:t>
            </a:r>
            <a:r>
              <a:rPr lang="ru-RU" sz="1600" b="1" spc="-100" dirty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1600" b="1" spc="-75" dirty="0" smtClean="0">
                <a:latin typeface="Arial Black" pitchFamily="34" charset="0"/>
                <a:ea typeface="Times New Roman"/>
                <a:cs typeface="Times New Roman"/>
              </a:rPr>
              <a:t> обще</a:t>
            </a:r>
            <a:r>
              <a:rPr lang="ru-RU" sz="1600" b="1" dirty="0" smtClean="0">
                <a:latin typeface="Arial Black" pitchFamily="34" charset="0"/>
                <a:ea typeface="Times New Roman"/>
                <a:cs typeface="Times New Roman"/>
              </a:rPr>
              <a:t>образовательное</a:t>
            </a:r>
            <a:r>
              <a:rPr lang="ru-RU" sz="1600" b="1" spc="-75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ru-RU" sz="1600" b="1" spc="-10" dirty="0">
                <a:latin typeface="Arial Black" pitchFamily="34" charset="0"/>
                <a:ea typeface="Times New Roman"/>
                <a:cs typeface="Times New Roman"/>
              </a:rPr>
              <a:t>учреждение</a:t>
            </a:r>
            <a:r>
              <a:rPr lang="ru-RU" sz="1600" b="1" dirty="0">
                <a:latin typeface="Arial Black" pitchFamily="34" charset="0"/>
                <a:ea typeface="Times New Roman"/>
              </a:rPr>
              <a:t/>
            </a:r>
            <a:br>
              <a:rPr lang="ru-RU" sz="1600" b="1" dirty="0">
                <a:latin typeface="Arial Black" pitchFamily="34" charset="0"/>
                <a:ea typeface="Times New Roman"/>
              </a:rPr>
            </a:br>
            <a:r>
              <a:rPr lang="ru-RU" sz="1600" b="1" dirty="0" err="1" smtClean="0">
                <a:latin typeface="Arial Black" pitchFamily="34" charset="0"/>
                <a:ea typeface="Times New Roman"/>
                <a:cs typeface="Times New Roman"/>
              </a:rPr>
              <a:t>Ковылкинская</a:t>
            </a:r>
            <a:r>
              <a:rPr lang="ru-RU" sz="1600" b="1" dirty="0" smtClean="0">
                <a:latin typeface="Arial Black" pitchFamily="34" charset="0"/>
                <a:ea typeface="Times New Roman"/>
                <a:cs typeface="Times New Roman"/>
              </a:rPr>
              <a:t> средняя школа</a:t>
            </a:r>
            <a: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3438" y="4429132"/>
            <a:ext cx="3786214" cy="157163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rgbClr val="C00000"/>
              </a:solidFill>
              <a:latin typeface="Comic Sans MS" pitchFamily="66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Автор проекта: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Кудиевская Людмила Владимировна,</a:t>
            </a:r>
          </a:p>
          <a:p>
            <a:pPr algn="r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читель начальных классов, </a:t>
            </a:r>
          </a:p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специалист по охране труда.</a:t>
            </a:r>
          </a:p>
          <a:p>
            <a:pPr algn="r"/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143380"/>
            <a:ext cx="2013950" cy="20486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8" y="928670"/>
            <a:ext cx="2500330" cy="187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357290" y="2214554"/>
            <a:ext cx="57776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Организация внутреннего </a:t>
            </a:r>
          </a:p>
          <a:p>
            <a:pPr algn="ctr"/>
            <a:r>
              <a:rPr lang="ru-RU" sz="2400" b="1" cap="none" spc="0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контроля (самоконтроля) функционирования системы управления охраной труда</a:t>
            </a:r>
            <a:endParaRPr lang="ru-RU" sz="2400" b="1" cap="none" spc="0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1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500042"/>
            <a:ext cx="7198568" cy="596013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Здоровый работник начинается с самого себя!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4" y="4000505"/>
            <a:ext cx="3752840" cy="25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037652"/>
            <a:ext cx="3521701" cy="260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L:\охрана труда1\для профсоюза\DSC_2430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42910" y="1071546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L:\охрана труда1\для профсоюза\Разворот 1_Лист 2.JPG"/>
          <p:cNvPicPr/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5072066" y="1071546"/>
            <a:ext cx="342902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людмила владимировна\Downloads\журнал пожарной безопасности_page-0001.jpg"/>
          <p:cNvPicPr/>
          <p:nvPr/>
        </p:nvPicPr>
        <p:blipFill>
          <a:blip r:embed="rId3" cstate="print"/>
          <a:srcRect l="9890" t="6987"/>
          <a:stretch>
            <a:fillRect/>
          </a:stretch>
        </p:blipFill>
        <p:spPr bwMode="auto">
          <a:xfrm>
            <a:off x="285720" y="3857628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людмила владимировна\Downloads\журнал регистрации инструктажа на рабочем месте01_page-0001.jpg"/>
          <p:cNvPicPr/>
          <p:nvPr/>
        </p:nvPicPr>
        <p:blipFill>
          <a:blip r:embed="rId4" cstate="print"/>
          <a:srcRect l="5503" b="5605"/>
          <a:stretch>
            <a:fillRect/>
          </a:stretch>
        </p:blipFill>
        <p:spPr bwMode="auto">
          <a:xfrm>
            <a:off x="5072066" y="3857628"/>
            <a:ext cx="37861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https://kovyl.obr-tacin.ru/images/gallery/1247/001.jpg"/>
          <p:cNvPicPr/>
          <p:nvPr/>
        </p:nvPicPr>
        <p:blipFill>
          <a:blip r:embed="rId6" cstate="print">
            <a:lum bright="20000"/>
          </a:blip>
          <a:srcRect t="4332" r="5009" b="8364"/>
          <a:stretch>
            <a:fillRect/>
          </a:stretch>
        </p:blipFill>
        <p:spPr bwMode="auto">
          <a:xfrm>
            <a:off x="2714612" y="1142984"/>
            <a:ext cx="331521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123728" y="404664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Охрана труда – наш продукт номер один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704856" cy="857231"/>
          </a:xfrm>
        </p:spPr>
        <p:txBody>
          <a:bodyPr>
            <a:normAutofit fontScale="90000"/>
          </a:bodyPr>
          <a:lstStyle/>
          <a:p>
            <a:pPr lvl="0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Программа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«Мой выбор- здоровье»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Методы и формы работы: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8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869375"/>
          <a:ext cx="8643998" cy="5891727"/>
        </p:xfrm>
        <a:graphic>
          <a:graphicData uri="http://schemas.openxmlformats.org/drawingml/2006/table">
            <a:tbl>
              <a:tblPr/>
              <a:tblGrid>
                <a:gridCol w="2521166"/>
                <a:gridCol w="6122832"/>
              </a:tblGrid>
              <a:tr h="1851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95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Содержание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Создание условий для безопасного и здоровьесберегающего труда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Обеспечение материально-пространственной среды для организации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учебно-воспитательно-оздоравливающей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деятельности.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Соблюдение гигиенических норм и правил.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Встречи со специалистами медицинских учреждений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Организация встречи с фельдшером ФАП, со специалистами ЦРБ.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33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Семинар: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ru-RU" sz="1200" b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Здоровьесберегающее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пространство школы, пути его формирования»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«Основы педагогической психогигиены и психотерапии»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</a:t>
                      </a:r>
                      <a:r>
                        <a:rPr lang="tt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Управление здоро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вьем»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Психофизиологические и гигиенические основы организации учебно-воспитательного процесса в школе. Рациональная организация и гигиена учебной и интеллектуально-творческой работы. Здоровье человека и его социальное окружение. Организация мероприятий, программ в поддержку идей здорового образа жизни</a:t>
                      </a:r>
                      <a:r>
                        <a:rPr lang="tt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Двигательная активность и гиподинамия. Профилактика заболеваний опорно-двигательного аппарата. Основы оздоровительной и лечебной физкультуры. Защитные системы организма. Иммунитет и его укрепление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Рациональное питание и здоровье. Психология здоровья. Представления о стрессе и психосоматических заболеваниях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0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Круглый стол «Неблагополучие здоровья сотрудников школы и причины, его определяющие»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Учитель и стрессы. Возможности преодоления стрессов. Отпуск – время дополнительных возможностей. Как поддержать и укрепить свое здоровье. Тренинг личностного роста для педагогов.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0100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Организация спортивных и оздоровительных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мероприятий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 Соревнования,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спартакиады;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Туристические экскурсии;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Выезды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природу;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Группа здоровья;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Психологическая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разгрузка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Оздоровительная физкультура 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Обучение упражнениям с дозированной физической нагрузкой, обучение правильному дыханию,  двигательная терапия.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5127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00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200" b="1" dirty="0">
                          <a:latin typeface="Times New Roman"/>
                          <a:ea typeface="Calibri"/>
                          <a:cs typeface="Times New Roman"/>
                        </a:rPr>
                        <a:t>Конкурсы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200" dirty="0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роведение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конкурсов «Лучший плакат», «Лучший сценарий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агитвыступления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», посвященных пропаганде здорового образа жизни</a:t>
                      </a:r>
                      <a:r>
                        <a:rPr lang="tt-RU" sz="12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812" marR="368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404665"/>
            <a:ext cx="6406480" cy="100811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Быть ответственным, быть здоровым-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вот охраны нашей слово.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L:\охрана труда1\для профсоюза\IMG_3218 (1)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29322" y="4500570"/>
            <a:ext cx="295232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:\охрана труда1\для профсоюза\IMG_3979.JPG"/>
          <p:cNvPicPr/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5429256" y="1357298"/>
            <a:ext cx="279005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L:\охрана труда1\для профсоюза\IMG_4020.JPG"/>
          <p:cNvPicPr/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3500430" y="3429000"/>
            <a:ext cx="2223698" cy="192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kovyl.obr-tacin.ru/images/gallery/1238/001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8596" y="4000504"/>
            <a:ext cx="3000396" cy="223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L:\охрана труда1\для профсоюза\20200807_224429.jpg"/>
          <p:cNvPicPr/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1357290" y="1285860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Users\людмила владимировна\AppData\Local\Microsoft\Windows\Temporary Internet Files\Content.Word\20240928_1230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857628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:\охрана труда1\для профсоюза\20240928_095022.jpg"/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428596" y="1214422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L:\охрана труда1\диплом победителя спартакиады.jpg"/>
          <p:cNvPicPr/>
          <p:nvPr/>
        </p:nvPicPr>
        <p:blipFill>
          <a:blip r:embed="rId5" cstate="print"/>
          <a:srcRect l="8153"/>
          <a:stretch>
            <a:fillRect/>
          </a:stretch>
        </p:blipFill>
        <p:spPr bwMode="auto">
          <a:xfrm>
            <a:off x="3786182" y="1214422"/>
            <a:ext cx="1609656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L:\охрана труда1\для профсоюза\20230823_124029.jpg"/>
          <p:cNvPicPr/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6000760" y="1214422"/>
            <a:ext cx="271464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L:\охрана труда1\для профсоюза\20181202_112737.jpg"/>
          <p:cNvPicPr/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3286116" y="4000504"/>
            <a:ext cx="31432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 descr="L:\охрана труда1\для профсоюза\IMG-20230528-WA0016.jpg"/>
          <p:cNvPicPr/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571473" y="3857628"/>
            <a:ext cx="2286015" cy="2302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14480" y="332656"/>
            <a:ext cx="645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+mj-lt"/>
              </a:rPr>
              <a:t>Безопасность спасает от болезней, страданий и печали…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людмила владимировна\AppData\Local\Microsoft\Windows\Temporary Internet Files\Content.Word\20240204_1037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71999"/>
            <a:ext cx="2016224" cy="309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krd.ru/upload/resize_cache/iblock/25c/k9hagmev3vr8bnb7ehre0mcc44gou53x/1284_720_2/GT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67" y="1700743"/>
            <a:ext cx="2592288" cy="152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7328" r="11131" b="53258"/>
          <a:stretch/>
        </p:blipFill>
        <p:spPr>
          <a:xfrm>
            <a:off x="3707904" y="1700743"/>
            <a:ext cx="2146677" cy="1794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0" t="22533" r="19735" b="12222"/>
          <a:stretch/>
        </p:blipFill>
        <p:spPr>
          <a:xfrm>
            <a:off x="6516216" y="3534253"/>
            <a:ext cx="2169622" cy="3085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20317" r="26905"/>
          <a:stretch/>
        </p:blipFill>
        <p:spPr>
          <a:xfrm>
            <a:off x="750067" y="3680202"/>
            <a:ext cx="2705809" cy="263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53198" r="11131" b="10091"/>
          <a:stretch/>
        </p:blipFill>
        <p:spPr>
          <a:xfrm>
            <a:off x="6539161" y="1781885"/>
            <a:ext cx="2146677" cy="1671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339752" y="332656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Бери защиту – будь в тренде</a:t>
            </a:r>
            <a:r>
              <a:rPr lang="ru-RU" b="1" dirty="0" smtClean="0">
                <a:solidFill>
                  <a:srgbClr val="C00000"/>
                </a:solidFill>
              </a:rPr>
              <a:t>!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332657"/>
            <a:ext cx="7270576" cy="136815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«Учитель года -2025»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 «Учитель здоровья»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L:\охрана труда1\для профсоюза\IMG-20250206-WA0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149080"/>
            <a:ext cx="17430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людмила владимировна\AppData\Local\Temp\Temp1_Attachments_moukovscool@yandex.ru_2025-03-20_14-04-20.zip\IMG_20250121_125451.jpg"/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611560" y="4293096"/>
            <a:ext cx="2639251" cy="197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людмила владимировна\AppData\Local\Temp\Temp1_Attachments_moukovscool@yandex.ru_2025-03-20_14-04-20.zip\vlcsnap-2025-03-20-07h08m26s887.png"/>
          <p:cNvPicPr/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5796136" y="4293096"/>
            <a:ext cx="2664296" cy="192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kovyl.obr-tacin.ru/images/gallery/1398/002.jpg"/>
          <p:cNvPicPr/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755576" y="1916832"/>
            <a:ext cx="2651125" cy="198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kovyl.obr-tacin.ru/images/gallery/1398/003.jpg"/>
          <p:cNvPicPr/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5940152" y="1857364"/>
            <a:ext cx="2560938" cy="197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людмила владимировна\AppData\Local\Microsoft\Windows\Temporary Internet Files\Content.Word\IMG_20250313_223245.jpg"/>
          <p:cNvPicPr/>
          <p:nvPr/>
        </p:nvPicPr>
        <p:blipFill>
          <a:blip r:embed="rId8" cstate="print">
            <a:lum bright="20000"/>
          </a:blip>
          <a:srcRect l="9328"/>
          <a:stretch>
            <a:fillRect/>
          </a:stretch>
        </p:blipFill>
        <p:spPr bwMode="auto">
          <a:xfrm>
            <a:off x="4000496" y="1916832"/>
            <a:ext cx="1444221" cy="212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60649"/>
            <a:ext cx="7270576" cy="122413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Солнце, воздух  и вода множат силы для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труда!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L:\охрана труда1\для профсоюза\20211002_143653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605480" y="1005090"/>
            <a:ext cx="342902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L:\охрана труда1\для профсоюза\20240101_1152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3808444" cy="269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5036" y="1071546"/>
            <a:ext cx="3213388" cy="250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7328" r="8096"/>
          <a:stretch/>
        </p:blipFill>
        <p:spPr>
          <a:xfrm>
            <a:off x="959959" y="3573016"/>
            <a:ext cx="3230364" cy="2855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1"/>
            <a:ext cx="7342584" cy="79208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9630" y="1628800"/>
            <a:ext cx="8208912" cy="4658072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Поставленные первостепенные  задачи по укреплению здоровья рабочего коллектива посредством проведения комплекса мероприятий, направленных на сохранение здоровья, повышение безопасности работников  реализованы.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результате проводимой работы сотрудникам  школы обеспечены комфортные условия жизнедеятельности; созданы условия труда , исключающие возникновение ущерба жизни и здоровью персонала ,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и, как следствие, на территории  МБОУ Ковылкинской СОШ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период с 1 января 2024 года по 24 марта 2025 года 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было несчастных случаев с работниками .</a:t>
            </a:r>
          </a:p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9" y="-1"/>
            <a:ext cx="1227113" cy="132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797152"/>
            <a:ext cx="2448272" cy="183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62068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Monotype Corsiva" pitchFamily="66" charset="0"/>
              </a:rPr>
              <a:t>СПАСИБО   ЗА   ВНИМАНИЕ!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06401" y="2204864"/>
            <a:ext cx="533120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7030A0"/>
                </a:solidFill>
              </a:rPr>
              <a:t>Старт – начало!</a:t>
            </a:r>
          </a:p>
          <a:p>
            <a:pPr algn="ctr"/>
            <a:r>
              <a:rPr lang="ru-RU" sz="2400" b="1" cap="none" spc="50" dirty="0" smtClean="0">
                <a:ln w="11430"/>
                <a:solidFill>
                  <a:srgbClr val="7030A0"/>
                </a:solidFill>
              </a:rPr>
              <a:t>Старт – для всех!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7030A0"/>
                </a:solidFill>
              </a:rPr>
              <a:t>И на финише  - успех!</a:t>
            </a:r>
          </a:p>
          <a:p>
            <a:pPr algn="ctr"/>
            <a:r>
              <a:rPr lang="ru-RU" sz="2400" b="1" cap="none" spc="50" dirty="0" smtClean="0">
                <a:ln w="11430"/>
                <a:solidFill>
                  <a:srgbClr val="7030A0"/>
                </a:solidFill>
              </a:rPr>
              <a:t>Мы стремимся лишь вперёд!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7030A0"/>
                </a:solidFill>
              </a:rPr>
              <a:t>Нас всегда </a:t>
            </a:r>
            <a:r>
              <a:rPr lang="ru-RU" sz="2400" b="1" spc="50" dirty="0" smtClean="0">
                <a:ln w="11430"/>
                <a:solidFill>
                  <a:srgbClr val="7030A0"/>
                </a:solidFill>
                <a:latin typeface="Comic Sans MS" pitchFamily="66" charset="0"/>
              </a:rPr>
              <a:t>БЕЗОПАСНОСТЬ </a:t>
            </a:r>
            <a:r>
              <a:rPr lang="ru-RU" sz="2400" b="1" spc="50" dirty="0" smtClean="0">
                <a:ln w="11430"/>
                <a:solidFill>
                  <a:srgbClr val="7030A0"/>
                </a:solidFill>
              </a:rPr>
              <a:t>ждёт!</a:t>
            </a:r>
            <a:endParaRPr lang="ru-RU" sz="2400" b="1" cap="none" spc="50" dirty="0">
              <a:ln w="11430"/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704856" cy="5715040"/>
          </a:xfrm>
        </p:spPr>
        <p:txBody>
          <a:bodyPr>
            <a:normAutofit/>
          </a:bodyPr>
          <a:lstStyle/>
          <a:p>
            <a:pPr marL="186055" marR="251460" algn="l">
              <a:lnSpc>
                <a:spcPct val="103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uFill>
                  <a:solidFill>
                    <a:srgbClr val="6F2F9F"/>
                  </a:solidFill>
                </a:uFill>
                <a:latin typeface="Times New Roman"/>
                <a:ea typeface="Times New Roman"/>
              </a:rPr>
              <a:t>       </a:t>
            </a:r>
            <a:r>
              <a:rPr lang="ru-RU" sz="2000" b="1" u="sng" dirty="0" smtClean="0">
                <a:solidFill>
                  <a:srgbClr val="C00000"/>
                </a:solidFill>
                <a:uFill>
                  <a:solidFill>
                    <a:srgbClr val="6F2F9F"/>
                  </a:solidFill>
                </a:uFill>
                <a:latin typeface="Times New Roman"/>
                <a:ea typeface="Times New Roman"/>
              </a:rPr>
              <a:t>Цель</a:t>
            </a:r>
            <a:r>
              <a:rPr lang="ru-RU" sz="2000" b="1" u="sng" spc="-75" dirty="0" smtClean="0">
                <a:solidFill>
                  <a:srgbClr val="C00000"/>
                </a:solidFill>
                <a:uFill>
                  <a:solidFill>
                    <a:srgbClr val="6F2F9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2000" b="1" u="sng" dirty="0" smtClean="0">
                <a:solidFill>
                  <a:srgbClr val="C00000"/>
                </a:solidFill>
                <a:uFill>
                  <a:solidFill>
                    <a:srgbClr val="6F2F9F"/>
                  </a:solidFill>
                </a:uFill>
                <a:latin typeface="Times New Roman"/>
                <a:ea typeface="Times New Roman"/>
              </a:rPr>
              <a:t>проекта</a:t>
            </a:r>
            <a:r>
              <a:rPr lang="ru-RU" sz="2000" b="1" u="sng" spc="-50" dirty="0" smtClean="0">
                <a:solidFill>
                  <a:srgbClr val="C00000"/>
                </a:solidFill>
                <a:uFill>
                  <a:solidFill>
                    <a:srgbClr val="6F2F9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2000" b="1" u="sng" spc="-25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smtClean="0">
                <a:ea typeface="Times New Roman"/>
                <a:cs typeface="Times New Roman"/>
              </a:rPr>
              <a:t>–</a:t>
            </a:r>
            <a:br>
              <a:rPr lang="ru-RU" sz="2000" dirty="0" smtClean="0">
                <a:ea typeface="Times New Roman"/>
                <a:cs typeface="Times New Roman"/>
              </a:rPr>
            </a:br>
            <a:r>
              <a:rPr lang="ru-RU" sz="2000" spc="-35" dirty="0" smtClean="0">
                <a:ea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обеспечить</a:t>
            </a:r>
            <a:r>
              <a:rPr lang="ru-RU" sz="2000" spc="-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безопасные</a:t>
            </a:r>
            <a:r>
              <a:rPr lang="ru-RU" sz="2000" spc="-2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и</a:t>
            </a:r>
            <a:r>
              <a:rPr lang="ru-RU" sz="2000" spc="-6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нормальные</a:t>
            </a:r>
            <a:r>
              <a:rPr lang="ru-RU" sz="2000" spc="-40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условия труда</a:t>
            </a:r>
            <a:r>
              <a:rPr lang="ru-RU" sz="2000" spc="-5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для</a:t>
            </a:r>
            <a:r>
              <a:rPr lang="ru-RU" sz="2000" spc="-5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сотрудников на</a:t>
            </a:r>
            <a:r>
              <a:rPr lang="ru-RU" sz="2000" spc="-5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всех стадиях производственного процесса; создать условия, при обеспечивается не только своевременное устранение каких-либо нарушений норм и</a:t>
            </a:r>
            <a:r>
              <a:rPr lang="ru-RU" sz="2000" spc="-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правил по охране труда, но и</a:t>
            </a:r>
            <a:r>
              <a:rPr lang="ru-RU" sz="2000" spc="-5" dirty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предупреждения возможности возникновения </a:t>
            </a:r>
            <a:r>
              <a:rPr lang="ru-RU" sz="2000" dirty="0" smtClean="0">
                <a:latin typeface="Times New Roman"/>
                <a:ea typeface="Times New Roman"/>
              </a:rPr>
              <a:t>.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/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       </a:t>
            </a:r>
            <a:r>
              <a:rPr lang="ru-RU" sz="2000" b="1" u="sng" dirty="0" smtClean="0">
                <a:solidFill>
                  <a:srgbClr val="C00000"/>
                </a:solidFill>
                <a:latin typeface="Times New Roman"/>
                <a:ea typeface="Times New Roman"/>
              </a:rPr>
              <a:t>Гипотеза : </a:t>
            </a:r>
            <a:br>
              <a:rPr lang="ru-RU" sz="2000" b="1" u="sng" dirty="0" smtClean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если обобщить опыт работы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 по улучшению условий и охраны труда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 по укреплению  здоровья персонала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 МБОУ Ковылкинской СОШ, 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то накопленный  опыт работы 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можно использовать в работе </a:t>
            </a:r>
            <a:br>
              <a:rPr lang="ru-RU" sz="2000" dirty="0" smtClean="0">
                <a:latin typeface="Times New Roman"/>
                <a:ea typeface="Times New Roman"/>
              </a:rPr>
            </a:b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образовательных </a:t>
            </a:r>
            <a:r>
              <a:rPr lang="ru-RU" sz="2000" dirty="0" smtClean="0">
                <a:latin typeface="Times New Roman"/>
                <a:ea typeface="Times New Roman"/>
              </a:rPr>
              <a:t>учреждений.</a:t>
            </a:r>
            <a: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/>
                <a:ea typeface="Times New Roman"/>
              </a:rPr>
            </a:b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kholmsk.sakhalin.gov.ru/upload/medialibrary/6a2/zozh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071942"/>
            <a:ext cx="23574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1071570" cy="11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IMG_630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00628" y="4286255"/>
            <a:ext cx="3215395" cy="2209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8064896" cy="1368151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результате реорганизации 2020, 2023 годах  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Ковылкинская  СОШ  состоит из: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Луговского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филиала МБОУ Ковылкинской СОШ;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дошкольной группы «Колосок» МБОУ Ковылкинской СОШ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4214818"/>
            <a:ext cx="3088725" cy="2321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G:\охрана труда1\для профсоюза\20230720_101027.jpg"/>
          <p:cNvPicPr/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857364"/>
            <a:ext cx="3156463" cy="2124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r="6977" b="8668"/>
          <a:stretch>
            <a:fillRect/>
          </a:stretch>
        </p:blipFill>
        <p:spPr bwMode="auto">
          <a:xfrm>
            <a:off x="1071538" y="1928803"/>
            <a:ext cx="2971821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1071570" cy="11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76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-17140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500570"/>
            <a:ext cx="3960440" cy="1152128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Директор 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Ковылкинской СОШ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Пузанова О.А.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221088"/>
            <a:ext cx="3456384" cy="1470164"/>
          </a:xfrm>
        </p:spPr>
        <p:txBody>
          <a:bodyPr>
            <a:noAutofit/>
          </a:bodyPr>
          <a:lstStyle/>
          <a:p>
            <a:endParaRPr lang="ru-RU" sz="1800" dirty="0" smtClean="0">
              <a:solidFill>
                <a:srgbClr val="C0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Председатель ППО 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МБОУ </a:t>
            </a:r>
            <a:r>
              <a:rPr lang="ru-RU" sz="1800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Ковылкинской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СОШ, специалист по охране труда</a:t>
            </a:r>
          </a:p>
          <a:p>
            <a:r>
              <a:rPr lang="ru-RU" sz="1800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Кудиевская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Л.В.</a:t>
            </a: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800" dirty="0"/>
          </a:p>
        </p:txBody>
      </p:sp>
      <p:pic>
        <p:nvPicPr>
          <p:cNvPr id="3076" name="Picture 4" descr="https://cdn-main.infourok.ru/is00/0001/001a22e8-9ecad1d0-300x200.jpg"/>
          <p:cNvPicPr>
            <a:picLocks noChangeAspect="1" noChangeArrowheads="1"/>
          </p:cNvPicPr>
          <p:nvPr/>
        </p:nvPicPr>
        <p:blipFill rotWithShape="1"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r="12610"/>
          <a:stretch/>
        </p:blipFill>
        <p:spPr bwMode="auto">
          <a:xfrm>
            <a:off x="5429256" y="1285860"/>
            <a:ext cx="2997046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G:\охрана труда1\для профсоюза\IMG_5000.JPG"/>
          <p:cNvPicPr/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29553" b="24227"/>
          <a:stretch/>
        </p:blipFill>
        <p:spPr bwMode="auto">
          <a:xfrm>
            <a:off x="785786" y="1785926"/>
            <a:ext cx="273630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1670" y="0"/>
            <a:ext cx="533538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Помни! </a:t>
            </a:r>
          </a:p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Кто б ни был бы ты-педагог , медсестра-</a:t>
            </a:r>
          </a:p>
          <a:p>
            <a:pPr lvl="0" algn="ctr">
              <a:spcBef>
                <a:spcPct val="20000"/>
              </a:spcBef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Охрана труда с тобой всегда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785794"/>
            <a:ext cx="6768750" cy="1296144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МБОУ Ковылкинской СОШ трудятся 36 работников.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Коллектив дружный, сплоченный , активно участвует во многих мероприятиях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Ковылкинского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поселения,  Тацинского района, Ростовской области.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15333"/>
          <a:stretch>
            <a:fillRect/>
          </a:stretch>
        </p:blipFill>
        <p:spPr bwMode="auto">
          <a:xfrm>
            <a:off x="571472" y="1897632"/>
            <a:ext cx="2889250" cy="20749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571744"/>
            <a:ext cx="4000528" cy="2359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3" r="20698"/>
          <a:stretch>
            <a:fillRect/>
          </a:stretch>
        </p:blipFill>
        <p:spPr bwMode="auto">
          <a:xfrm>
            <a:off x="6194035" y="4572008"/>
            <a:ext cx="2664245" cy="205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332657"/>
            <a:ext cx="6872808" cy="59601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Работаем вместе-заботимся друг о друге!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1071570" cy="11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61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L:\охрана труда1\для профсоюза\DSC_2406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5214942" y="4286256"/>
            <a:ext cx="364333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L:\охрана труда1\для профсоюза\DSC_1317.jpg"/>
          <p:cNvPicPr/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285720" y="357166"/>
            <a:ext cx="242889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L:\охрана труда1\для профсоюза\DSC_2404.jpg"/>
          <p:cNvPicPr/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2285984" y="2143116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4929198"/>
            <a:ext cx="1677509" cy="14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0"/>
            <a:ext cx="1071570" cy="11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880" y="357166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Работник, запомни везде и всегда: осторожность – это охрана труда!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0"/>
            <a:ext cx="1071570" cy="115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Director\Desktop\20250325_0807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3" r="5227"/>
          <a:stretch/>
        </p:blipFill>
        <p:spPr bwMode="auto">
          <a:xfrm>
            <a:off x="958654" y="1308158"/>
            <a:ext cx="2980500" cy="25514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8904" y="332656"/>
            <a:ext cx="5723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Быть ответственным, быть здоровым –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 вот охраны нашей слово!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2" t="13902" r="5600" b="8724"/>
          <a:stretch/>
        </p:blipFill>
        <p:spPr>
          <a:xfrm>
            <a:off x="520543" y="3845535"/>
            <a:ext cx="4053543" cy="264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6" t="8455" r="4524" b="2857"/>
          <a:stretch/>
        </p:blipFill>
        <p:spPr>
          <a:xfrm>
            <a:off x="4884238" y="3885779"/>
            <a:ext cx="3598314" cy="2613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8" t="4851" r="6428"/>
          <a:stretch/>
        </p:blipFill>
        <p:spPr>
          <a:xfrm>
            <a:off x="5076056" y="1309916"/>
            <a:ext cx="3096344" cy="257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G:\охрана труда1\для профсоюза\IMG-20230428-WA0025.jpg"/>
          <p:cNvPicPr/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1285860"/>
            <a:ext cx="3475537" cy="215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G:\охрана труда1\для профсоюза\IMG-20230428-WA0029.jpg"/>
          <p:cNvPicPr/>
          <p:nvPr/>
        </p:nvPicPr>
        <p:blipFill rotWithShape="1"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4" b="41827"/>
          <a:stretch/>
        </p:blipFill>
        <p:spPr bwMode="auto">
          <a:xfrm>
            <a:off x="4643438" y="3714752"/>
            <a:ext cx="3475538" cy="2242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G:\охрана труда1\для профсоюза\IMG-20230427-WA0024.jpg"/>
          <p:cNvPicPr/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681149"/>
            <a:ext cx="335758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357298"/>
            <a:ext cx="3416499" cy="20403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332656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+mj-lt"/>
              </a:rPr>
              <a:t>Безопасность – это стиль жизни!</a:t>
            </a:r>
            <a:endParaRPr lang="ru-RU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D\Downloads\фон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" y="0"/>
            <a:ext cx="91398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414592" cy="666881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Береги себя-ты нам дорог!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</a:br>
            <a:r>
              <a:rPr lang="ru-RU" sz="1800" b="1" dirty="0" smtClean="0">
                <a:latin typeface="Times New Roman"/>
                <a:ea typeface="Times New Roman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L:\охрана труда\Attachments_kudiewsckaja@yandex.ru_2025-02-20_12-21-14\конкурс охрана труда\конкурс охрана труда\курсы\курсы охрана труда 2024.jpg"/>
          <p:cNvPicPr/>
          <p:nvPr/>
        </p:nvPicPr>
        <p:blipFill>
          <a:blip r:embed="rId3" cstate="print"/>
          <a:srcRect l="6327" t="3813" r="30093" b="33333"/>
          <a:stretch>
            <a:fillRect/>
          </a:stretch>
        </p:blipFill>
        <p:spPr bwMode="auto">
          <a:xfrm>
            <a:off x="5786446" y="4286256"/>
            <a:ext cx="3096344" cy="235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L:\охрана труда\Attachments_kudiewsckaja@yandex.ru_2025-02-20_12-21-14\конкурс охрана труда\конкурс охрана труда\курсы\курсы вредные факторы директор.jpg"/>
          <p:cNvPicPr/>
          <p:nvPr/>
        </p:nvPicPr>
        <p:blipFill>
          <a:blip r:embed="rId4" cstate="print"/>
          <a:srcRect l="8829" t="4088" r="29371" b="31181"/>
          <a:stretch>
            <a:fillRect/>
          </a:stretch>
        </p:blipFill>
        <p:spPr bwMode="auto">
          <a:xfrm>
            <a:off x="3428992" y="2857496"/>
            <a:ext cx="3143272" cy="2215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28694" cy="100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L:\охрана труда\Attachments_kudiewsckaja@yandex.ru_2025-02-20_12-21-14\конкурс охрана труда\конкурс охрана труда\курсы\курсы пожарная безопасность.jpg"/>
          <p:cNvPicPr/>
          <p:nvPr/>
        </p:nvPicPr>
        <p:blipFill>
          <a:blip r:embed="rId6" cstate="print"/>
          <a:srcRect l="7362" b="10390"/>
          <a:stretch>
            <a:fillRect/>
          </a:stretch>
        </p:blipFill>
        <p:spPr bwMode="auto">
          <a:xfrm>
            <a:off x="714348" y="1071546"/>
            <a:ext cx="3071834" cy="235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38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440</Words>
  <Application>Microsoft Office PowerPoint</Application>
  <PresentationFormat>Экран (4:3)</PresentationFormat>
  <Paragraphs>72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бюджетное  общеобразовательное учреждение Ковылкинская средняя школа </vt:lpstr>
      <vt:lpstr>       Цель проекта  –  обеспечить безопасные и нормальные условия труда для сотрудников на всех стадиях производственного процесса; создать условия, при обеспечивается не только своевременное устранение каких-либо нарушений норм и правил по охране труда, но и предупреждения возможности возникновения .         Гипотеза :  если обобщить опыт работы  по улучшению условий и охраны труда  по укреплению  здоровья персонала  МБОУ Ковылкинской СОШ,  то накопленный  опыт работы  можно использовать в работе   образовательных учреждений. </vt:lpstr>
      <vt:lpstr> В результате реорганизации 2020, 2023 годах    МБОУ Ковылкинская  СОШ  состоит из: - Луговского филиала МБОУ Ковылкинской СОШ; - дошкольной группы «Колосок» МБОУ Ковылкинской СОШ - </vt:lpstr>
      <vt:lpstr> Директор  МБОУ Ковылкинской СОШ Пузанова О.А.</vt:lpstr>
      <vt:lpstr>В МБОУ Ковылкинской СОШ трудятся 36 работников.  Коллектив дружный, сплоченный , активно участвует во многих мероприятиях Ковылкинского поселения,  Тацинского района, Ростовской области.</vt:lpstr>
      <vt:lpstr>Презентация PowerPoint</vt:lpstr>
      <vt:lpstr>Презентация PowerPoint</vt:lpstr>
      <vt:lpstr>Презентация PowerPoint</vt:lpstr>
      <vt:lpstr>Береги себя-ты нам дорог!  </vt:lpstr>
      <vt:lpstr>Здоровый работник начинается с самого себя!    </vt:lpstr>
      <vt:lpstr>Презентация PowerPoint</vt:lpstr>
      <vt:lpstr>   Программа здоровьесбережения «Мой выбор- здоровье» Методы и формы работы: </vt:lpstr>
      <vt:lpstr>Быть ответственным, быть здоровым-  вот охраны нашей слово.  </vt:lpstr>
      <vt:lpstr>Презентация PowerPoint</vt:lpstr>
      <vt:lpstr>Презентация PowerPoint</vt:lpstr>
      <vt:lpstr> «Учитель года -2025» номинация «Учитель здоровья» </vt:lpstr>
      <vt:lpstr>Солнце, воздух  и вода множат силы для труда!    </vt:lpstr>
      <vt:lpstr>Выводы: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AMD</dc:creator>
  <cp:lastModifiedBy>Director</cp:lastModifiedBy>
  <cp:revision>104</cp:revision>
  <dcterms:created xsi:type="dcterms:W3CDTF">2025-03-23T13:51:47Z</dcterms:created>
  <dcterms:modified xsi:type="dcterms:W3CDTF">2025-03-25T07:22:58Z</dcterms:modified>
</cp:coreProperties>
</file>